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2" r:id="rId1"/>
  </p:sldMasterIdLst>
  <p:notesMasterIdLst>
    <p:notesMasterId r:id="rId14"/>
  </p:notesMasterIdLst>
  <p:sldIdLst>
    <p:sldId id="256" r:id="rId2"/>
    <p:sldId id="257" r:id="rId3"/>
    <p:sldId id="261" r:id="rId4"/>
    <p:sldId id="262" r:id="rId5"/>
    <p:sldId id="263" r:id="rId6"/>
    <p:sldId id="266" r:id="rId7"/>
    <p:sldId id="265" r:id="rId8"/>
    <p:sldId id="264" r:id="rId9"/>
    <p:sldId id="285" r:id="rId10"/>
    <p:sldId id="278" r:id="rId11"/>
    <p:sldId id="289" r:id="rId12"/>
    <p:sldId id="288" r:id="rId13"/>
  </p:sldIdLst>
  <p:sldSz cx="9144000" cy="5143500" type="screen16x9"/>
  <p:notesSz cx="6858000" cy="9144000"/>
  <p:embeddedFontLst>
    <p:embeddedFont>
      <p:font typeface="Pangolin" panose="020B0604020202020204" charset="0"/>
      <p:regular r:id="rId15"/>
    </p:embeddedFont>
    <p:embeddedFont>
      <p:font typeface="Inconsolata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4B4F"/>
    <a:srgbClr val="7C9DE5"/>
    <a:srgbClr val="F8022F"/>
    <a:srgbClr val="6D93E1"/>
    <a:srgbClr val="FFBA3F"/>
    <a:srgbClr val="6AD8D6"/>
    <a:srgbClr val="55AAEE"/>
    <a:srgbClr val="00B050"/>
    <a:srgbClr val="6EFD1F"/>
    <a:srgbClr val="112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A38EE3-2EBD-48BE-93E8-EE15F7679B22}">
  <a:tblStyle styleId="{0AA38EE3-2EBD-48BE-93E8-EE15F7679B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12E05F9-37DB-4D9C-BDE0-ABFEE54BA8F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61506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2798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7357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c89fa43817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c89fa43817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9615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c89fa43817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c89fa43817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991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737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0006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050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7121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2470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1932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73468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c89fa43817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c89fa43817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7152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745450" y="1197750"/>
            <a:ext cx="3434100" cy="27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3600"/>
              <a:buFont typeface="Pangolin"/>
              <a:buNone/>
              <a:defRPr sz="360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66375" y="1304543"/>
            <a:ext cx="5626200" cy="30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66375" y="642310"/>
            <a:ext cx="3966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866375" y="1609350"/>
            <a:ext cx="3966600" cy="28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866375" y="1310800"/>
            <a:ext cx="2730900" cy="30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2"/>
          </p:nvPr>
        </p:nvSpPr>
        <p:spPr>
          <a:xfrm>
            <a:off x="3761704" y="1310800"/>
            <a:ext cx="2730900" cy="30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866375" y="358375"/>
            <a:ext cx="7567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866375" y="1331673"/>
            <a:ext cx="2439300" cy="31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1pPr>
            <a:lvl2pPr marL="914400" lvl="1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2pPr>
            <a:lvl3pPr marL="1371600" lvl="2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3pPr>
            <a:lvl4pPr marL="1828800" lvl="3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4pPr>
            <a:lvl5pPr marL="2286000" lvl="4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5pPr>
            <a:lvl6pPr marL="2743200" lvl="5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6pPr>
            <a:lvl7pPr marL="3200400" lvl="6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7pPr>
            <a:lvl8pPr marL="3657600" lvl="7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8pPr>
            <a:lvl9pPr marL="4114800" lvl="8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2"/>
          </p:nvPr>
        </p:nvSpPr>
        <p:spPr>
          <a:xfrm>
            <a:off x="3430687" y="1331673"/>
            <a:ext cx="2439300" cy="31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1pPr>
            <a:lvl2pPr marL="914400" lvl="1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2pPr>
            <a:lvl3pPr marL="1371600" lvl="2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3pPr>
            <a:lvl4pPr marL="1828800" lvl="3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4pPr>
            <a:lvl5pPr marL="2286000" lvl="4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5pPr>
            <a:lvl6pPr marL="2743200" lvl="5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6pPr>
            <a:lvl7pPr marL="3200400" lvl="6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7pPr>
            <a:lvl8pPr marL="3657600" lvl="7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8pPr>
            <a:lvl9pPr marL="4114800" lvl="8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3"/>
          </p:nvPr>
        </p:nvSpPr>
        <p:spPr>
          <a:xfrm>
            <a:off x="5994999" y="1331673"/>
            <a:ext cx="2439300" cy="31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1pPr>
            <a:lvl2pPr marL="914400" lvl="1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2pPr>
            <a:lvl3pPr marL="1371600" lvl="2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3pPr>
            <a:lvl4pPr marL="1828800" lvl="3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4pPr>
            <a:lvl5pPr marL="2286000" lvl="4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5pPr>
            <a:lvl6pPr marL="2743200" lvl="5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6pPr>
            <a:lvl7pPr marL="3200400" lvl="6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7pPr>
            <a:lvl8pPr marL="3657600" lvl="7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8pPr>
            <a:lvl9pPr marL="4114800" lvl="8" indent="-330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✗"/>
              <a:defRPr sz="16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 postit">
  <p:cSld name="BLANK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">
    <p:bg>
      <p:bgPr>
        <a:noFill/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5" descr="notepad4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5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consolata"/>
              <a:buNone/>
              <a:defRPr sz="2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6375" y="1304543"/>
            <a:ext cx="5626200" cy="30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L="914400" lvl="1" indent="-3175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L="1371600" lvl="2" indent="-3175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L="1828800" lvl="3" indent="-3175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L="2286000" lvl="4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L="2743200" lvl="5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L="3200400" lvl="6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L="3657600" lvl="7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L="4114800" lvl="8" indent="-34290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ngolin"/>
              <a:buChar char="✗"/>
              <a:defRPr sz="18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 algn="ctr">
              <a:buNone/>
              <a:defRPr sz="1300">
                <a:solidFill>
                  <a:srgbClr val="7F6000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9" r:id="rId6"/>
    <p:sldLayoutId id="2147483660" r:id="rId7"/>
    <p:sldLayoutId id="2147483661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app.goo.gl/mYGc9iqmx5U3o86W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images.app.goo.gl/qqCWa8BR3fZyeCMH6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ctrTitle"/>
          </p:nvPr>
        </p:nvSpPr>
        <p:spPr>
          <a:xfrm>
            <a:off x="2745450" y="1197750"/>
            <a:ext cx="3434100" cy="27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/>
              <a:t>Reflective Practice in the Workplace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8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77" name="Google Shape;277;p38"/>
          <p:cNvSpPr txBox="1">
            <a:spLocks noGrp="1"/>
          </p:cNvSpPr>
          <p:nvPr>
            <p:ph type="title" idx="4294967295"/>
          </p:nvPr>
        </p:nvSpPr>
        <p:spPr>
          <a:xfrm>
            <a:off x="600158" y="312521"/>
            <a:ext cx="4261210" cy="1446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Thank you!</a:t>
            </a:r>
            <a:endParaRPr sz="6000" dirty="0"/>
          </a:p>
        </p:txBody>
      </p:sp>
      <p:sp>
        <p:nvSpPr>
          <p:cNvPr id="278" name="Google Shape;278;p38"/>
          <p:cNvSpPr txBox="1">
            <a:spLocks noGrp="1"/>
          </p:cNvSpPr>
          <p:nvPr>
            <p:ph type="body" idx="4294967295"/>
          </p:nvPr>
        </p:nvSpPr>
        <p:spPr>
          <a:xfrm>
            <a:off x="866375" y="1955748"/>
            <a:ext cx="3966600" cy="21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Any questions</a:t>
            </a:r>
            <a:r>
              <a:rPr lang="en" sz="3600" dirty="0" smtClean="0"/>
              <a:t>?</a:t>
            </a:r>
          </a:p>
          <a:p>
            <a:pPr marL="0" lvl="0" indent="0">
              <a:buNone/>
            </a:pPr>
            <a:r>
              <a:rPr lang="en-US" dirty="0" smtClean="0"/>
              <a:t>The floor is open</a:t>
            </a:r>
            <a:r>
              <a:rPr lang="en-US" dirty="0" smtClean="0"/>
              <a:t> </a:t>
            </a:r>
            <a:r>
              <a:rPr lang="en-US" dirty="0"/>
              <a:t>for any questions or comments.</a:t>
            </a:r>
            <a:endParaRPr dirty="0"/>
          </a:p>
        </p:txBody>
      </p:sp>
      <p:sp>
        <p:nvSpPr>
          <p:cNvPr id="279" name="Google Shape;279;p38"/>
          <p:cNvSpPr/>
          <p:nvPr/>
        </p:nvSpPr>
        <p:spPr>
          <a:xfrm>
            <a:off x="5875463" y="1578259"/>
            <a:ext cx="1934246" cy="1786513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9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680388" y="462116"/>
            <a:ext cx="42117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 smtClean="0">
                <a:latin typeface="Inconsolata" panose="020B0604020202020204" charset="0"/>
                <a:ea typeface="Inconsolata" panose="020B0604020202020204" charset="0"/>
              </a:rPr>
              <a:t>Sources</a:t>
            </a:r>
            <a:endParaRPr lang="en-CA" sz="3200" dirty="0">
              <a:latin typeface="Inconsolata" panose="020B0604020202020204" charset="0"/>
              <a:ea typeface="Inconsolata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0388" y="1046891"/>
            <a:ext cx="800792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err="1">
                <a:latin typeface="Inconsolata" panose="020B0604020202020204" charset="0"/>
                <a:ea typeface="Inconsolata" panose="020B0604020202020204" charset="0"/>
              </a:rPr>
              <a:t>Boud</a:t>
            </a:r>
            <a:r>
              <a:rPr lang="en-US" dirty="0">
                <a:latin typeface="Inconsolata" panose="020B0604020202020204" charset="0"/>
                <a:ea typeface="Inconsolata" panose="020B0604020202020204" charset="0"/>
              </a:rPr>
              <a:t>, D., Keogh, R., &amp; Walker, D. (2013). Reflection: Turning experience into learning. Routledge</a:t>
            </a:r>
            <a:r>
              <a:rPr lang="en-US" dirty="0" smtClean="0">
                <a:latin typeface="Inconsolata" panose="020B0604020202020204" charset="0"/>
                <a:ea typeface="Inconsolata" panose="020B0604020202020204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Inconsolata" panose="020B0604020202020204" charset="0"/>
              <a:ea typeface="Inconsolata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Inconsolata" panose="020B0604020202020204" charset="0"/>
                <a:ea typeface="Inconsolata" panose="020B0604020202020204" charset="0"/>
              </a:rPr>
              <a:t>Gibbs, G. (1988). Learning by doing: A guide to teaching and learning methods. Further Education Unit, Oxford Polytechnic</a:t>
            </a:r>
            <a:r>
              <a:rPr lang="en-US" dirty="0" smtClean="0">
                <a:latin typeface="Inconsolata" panose="020B0604020202020204" charset="0"/>
                <a:ea typeface="Inconsolata" panose="020B0604020202020204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Inconsolata" panose="020B0604020202020204" charset="0"/>
              <a:ea typeface="Inconsolata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Inconsolata" panose="020B0604020202020204" charset="0"/>
                <a:ea typeface="Inconsolata" panose="020B0604020202020204" charset="0"/>
              </a:rPr>
              <a:t>Kolb, D. A. (1984). Experiential learning: Experience as the source of learning and development. Prentice-Hall</a:t>
            </a:r>
            <a:r>
              <a:rPr lang="en-US" dirty="0" smtClean="0">
                <a:latin typeface="Inconsolata" panose="020B0604020202020204" charset="0"/>
                <a:ea typeface="Inconsolata" panose="020B0604020202020204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Inconsolata" panose="020B0604020202020204" charset="0"/>
              <a:ea typeface="Inconsolata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err="1">
                <a:latin typeface="Inconsolata" panose="020B0604020202020204" charset="0"/>
                <a:ea typeface="Inconsolata" panose="020B0604020202020204" charset="0"/>
              </a:rPr>
              <a:t>Schön</a:t>
            </a:r>
            <a:r>
              <a:rPr lang="en-US" dirty="0">
                <a:latin typeface="Inconsolata" panose="020B0604020202020204" charset="0"/>
                <a:ea typeface="Inconsolata" panose="020B0604020202020204" charset="0"/>
              </a:rPr>
              <a:t>, D. A. (1983). The reflective practitioner: How professionals think in action. Basic Books</a:t>
            </a:r>
            <a:r>
              <a:rPr lang="en-US" dirty="0" smtClean="0">
                <a:latin typeface="Inconsolata" panose="020B0604020202020204" charset="0"/>
                <a:ea typeface="Inconsolata" panose="020B0604020202020204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latin typeface="Inconsolata" panose="020B0604020202020204" charset="0"/>
              <a:ea typeface="Inconsolata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Inconsolata" panose="020B0604020202020204" charset="0"/>
                <a:ea typeface="Inconsolata" panose="020B0604020202020204" charset="0"/>
                <a:hlinkClick r:id="rId3"/>
              </a:rPr>
              <a:t>https://</a:t>
            </a:r>
            <a:r>
              <a:rPr lang="en-US" dirty="0" smtClean="0">
                <a:latin typeface="Inconsolata" panose="020B0604020202020204" charset="0"/>
                <a:ea typeface="Inconsolata" panose="020B0604020202020204" charset="0"/>
                <a:hlinkClick r:id="rId3"/>
              </a:rPr>
              <a:t>images.app.goo.gl/mYGc9iqmx5U3o86W8</a:t>
            </a:r>
            <a:r>
              <a:rPr lang="en-US" dirty="0" smtClean="0">
                <a:latin typeface="Inconsolata" panose="020B0604020202020204" charset="0"/>
                <a:ea typeface="Inconsolata" panose="020B0604020202020204" charset="0"/>
              </a:rPr>
              <a:t>. </a:t>
            </a:r>
            <a:r>
              <a:rPr lang="en-US" dirty="0">
                <a:latin typeface="Inconsolata" panose="020B0604020202020204" charset="0"/>
                <a:ea typeface="Inconsolata" panose="020B0604020202020204" charset="0"/>
              </a:rPr>
              <a:t>Two cartoon colorful mood smiley bad and </a:t>
            </a:r>
            <a:r>
              <a:rPr lang="en-US" dirty="0" smtClean="0">
                <a:latin typeface="Inconsolata" panose="020B0604020202020204" charset="0"/>
                <a:ea typeface="Inconsolata" panose="020B0604020202020204" charset="0"/>
              </a:rPr>
              <a:t>good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latin typeface="Inconsolata" panose="020B0604020202020204" charset="0"/>
              <a:ea typeface="Inconsolata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Inconsolata" panose="020B0604020202020204" charset="0"/>
                <a:ea typeface="Inconsolata" panose="020B0604020202020204" charset="0"/>
                <a:hlinkClick r:id="rId4"/>
              </a:rPr>
              <a:t>https://</a:t>
            </a:r>
            <a:r>
              <a:rPr lang="en-US" dirty="0" smtClean="0">
                <a:latin typeface="Inconsolata" panose="020B0604020202020204" charset="0"/>
                <a:ea typeface="Inconsolata" panose="020B0604020202020204" charset="0"/>
                <a:hlinkClick r:id="rId4"/>
              </a:rPr>
              <a:t>images.app.goo.gl/qqCWa8BR3fZyeCMH6</a:t>
            </a:r>
            <a:r>
              <a:rPr lang="en-US" dirty="0" smtClean="0">
                <a:latin typeface="Inconsolata" panose="020B0604020202020204" charset="0"/>
                <a:ea typeface="Inconsolata" panose="020B0604020202020204" charset="0"/>
              </a:rPr>
              <a:t>. Reflective Practice in Health Care</a:t>
            </a:r>
            <a:endParaRPr lang="en-US" dirty="0">
              <a:latin typeface="Inconsolata" panose="020B0604020202020204" charset="0"/>
              <a:ea typeface="Inconsolata" panose="020B06040202020202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8"/>
          <p:cNvSpPr txBox="1">
            <a:spLocks noGrp="1"/>
          </p:cNvSpPr>
          <p:nvPr>
            <p:ph type="title" idx="4294967295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458" name="Google Shape;458;p48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62" name="Google Shape;462;p48"/>
          <p:cNvSpPr txBox="1"/>
          <p:nvPr/>
        </p:nvSpPr>
        <p:spPr>
          <a:xfrm>
            <a:off x="1380060" y="3137201"/>
            <a:ext cx="1437000" cy="7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rPr>
              <a:t>Ujjwal Poudel</a:t>
            </a:r>
            <a:r>
              <a:rPr lang="en" dirty="0">
                <a:latin typeface="Pangolin"/>
                <a:ea typeface="Pangolin"/>
                <a:cs typeface="Pangolin"/>
                <a:sym typeface="Pangolin"/>
              </a:rPr>
              <a:t/>
            </a:r>
            <a:br>
              <a:rPr lang="en" dirty="0">
                <a:latin typeface="Pangolin"/>
                <a:ea typeface="Pangolin"/>
                <a:cs typeface="Pangolin"/>
                <a:sym typeface="Pangolin"/>
              </a:rPr>
            </a:br>
            <a:r>
              <a:rPr lang="en" sz="800" dirty="0" smtClean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Centennial College</a:t>
            </a:r>
            <a:endParaRPr lang="en" sz="800" dirty="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900" dirty="0" smtClean="0">
                <a:solidFill>
                  <a:schemeClr val="accent1">
                    <a:lumMod val="50000"/>
                  </a:schemeClr>
                </a:solidFill>
                <a:latin typeface="Pangolin"/>
                <a:ea typeface="Pangolin"/>
                <a:cs typeface="Pangolin"/>
                <a:sym typeface="Pangolin"/>
              </a:rPr>
              <a:t>ID: 301284284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900" dirty="0" smtClean="0">
                <a:solidFill>
                  <a:schemeClr val="accent1">
                    <a:lumMod val="50000"/>
                  </a:schemeClr>
                </a:solidFill>
                <a:latin typeface="Pangolin"/>
                <a:ea typeface="Pangolin"/>
                <a:cs typeface="Pangolin"/>
                <a:sym typeface="Pangolin"/>
              </a:rPr>
              <a:t>GNED 400001</a:t>
            </a:r>
          </a:p>
        </p:txBody>
      </p:sp>
      <p:sp>
        <p:nvSpPr>
          <p:cNvPr id="464" name="Google Shape;464;p48"/>
          <p:cNvSpPr txBox="1"/>
          <p:nvPr/>
        </p:nvSpPr>
        <p:spPr>
          <a:xfrm>
            <a:off x="3891841" y="3166551"/>
            <a:ext cx="1437000" cy="7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rPr>
              <a:t>Kaya Clarke</a:t>
            </a:r>
            <a:r>
              <a:rPr lang="en" dirty="0">
                <a:latin typeface="Pangolin"/>
                <a:ea typeface="Pangolin"/>
                <a:cs typeface="Pangolin"/>
                <a:sym typeface="Pangolin"/>
              </a:rPr>
              <a:t/>
            </a:r>
            <a:br>
              <a:rPr lang="en" dirty="0">
                <a:latin typeface="Pangolin"/>
                <a:ea typeface="Pangolin"/>
                <a:cs typeface="Pangolin"/>
                <a:sym typeface="Pangolin"/>
              </a:rPr>
            </a:br>
            <a:r>
              <a:rPr lang="en" sz="800" dirty="0" smtClean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Centennial College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 smtClean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ID: 301339696</a:t>
            </a:r>
          </a:p>
          <a:p>
            <a:pPr algn="ctr"/>
            <a:r>
              <a:rPr lang="en-CA" sz="800" dirty="0" smtClean="0">
                <a:solidFill>
                  <a:schemeClr val="accent1">
                    <a:lumMod val="50000"/>
                  </a:schemeClr>
                </a:solidFill>
                <a:latin typeface="Pangolin"/>
                <a:ea typeface="Pangolin"/>
                <a:cs typeface="Pangolin"/>
                <a:sym typeface="Pangolin"/>
              </a:rPr>
              <a:t>GNED 400001</a:t>
            </a:r>
            <a:endParaRPr lang="en" sz="800" dirty="0" smtClean="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466" name="Google Shape;466;p48"/>
          <p:cNvSpPr txBox="1"/>
          <p:nvPr/>
        </p:nvSpPr>
        <p:spPr>
          <a:xfrm>
            <a:off x="6403622" y="3166551"/>
            <a:ext cx="1437000" cy="7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rPr>
              <a:t>Prajwal Dahal</a:t>
            </a:r>
            <a:r>
              <a:rPr lang="en" dirty="0">
                <a:latin typeface="Pangolin"/>
                <a:ea typeface="Pangolin"/>
                <a:cs typeface="Pangolin"/>
                <a:sym typeface="Pangolin"/>
              </a:rPr>
              <a:t/>
            </a:r>
            <a:br>
              <a:rPr lang="en" dirty="0">
                <a:latin typeface="Pangolin"/>
                <a:ea typeface="Pangolin"/>
                <a:cs typeface="Pangolin"/>
                <a:sym typeface="Pangolin"/>
              </a:rPr>
            </a:br>
            <a:r>
              <a:rPr lang="en" sz="800" dirty="0" smtClean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Centennial College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 smtClean="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ID: 301298604</a:t>
            </a:r>
          </a:p>
          <a:p>
            <a:pPr algn="ctr"/>
            <a:r>
              <a:rPr lang="en-CA" sz="800" dirty="0" smtClean="0">
                <a:solidFill>
                  <a:schemeClr val="accent1">
                    <a:lumMod val="50000"/>
                  </a:schemeClr>
                </a:solidFill>
                <a:latin typeface="Pangolin"/>
                <a:ea typeface="Pangolin"/>
                <a:cs typeface="Pangolin"/>
                <a:sym typeface="Pangolin"/>
              </a:rPr>
              <a:t>GNED 400001</a:t>
            </a:r>
            <a:endParaRPr lang="en-CA" sz="800" dirty="0">
              <a:solidFill>
                <a:schemeClr val="accent1">
                  <a:lumMod val="50000"/>
                </a:schemeClr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01" y="1472668"/>
            <a:ext cx="1437000" cy="15610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841" y="1472668"/>
            <a:ext cx="1437000" cy="15610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622" y="1465741"/>
            <a:ext cx="1437000" cy="15680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CA" dirty="0" smtClean="0"/>
              <a:t>Reflective </a:t>
            </a:r>
            <a:r>
              <a:rPr lang="en-CA" dirty="0"/>
              <a:t>Practice</a:t>
            </a:r>
            <a:r>
              <a:rPr lang="en-CA" dirty="0" smtClean="0"/>
              <a:t>?</a:t>
            </a:r>
            <a:endParaRPr dirty="0"/>
          </a:p>
        </p:txBody>
      </p:sp>
      <p:sp>
        <p:nvSpPr>
          <p:cNvPr id="63" name="Google Shape;63;p17"/>
          <p:cNvSpPr txBox="1">
            <a:spLocks noGrp="1"/>
          </p:cNvSpPr>
          <p:nvPr>
            <p:ph type="body" idx="2"/>
          </p:nvPr>
        </p:nvSpPr>
        <p:spPr>
          <a:xfrm>
            <a:off x="3702243" y="2272189"/>
            <a:ext cx="2730900" cy="21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1200" dirty="0"/>
              <a:t>I</a:t>
            </a:r>
            <a:r>
              <a:rPr lang="en-US" sz="1200" dirty="0" smtClean="0"/>
              <a:t>nvolves </a:t>
            </a:r>
            <a:r>
              <a:rPr lang="en-US" sz="1200" dirty="0"/>
              <a:t>looking back on what happened, examining the situation, and considering what could have been done differently.</a:t>
            </a:r>
            <a:endParaRPr sz="1200" b="1" dirty="0"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866375" y="1385498"/>
            <a:ext cx="2730900" cy="21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rgbClr val="0B5394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sz="1200" dirty="0" smtClean="0">
                <a:solidFill>
                  <a:srgbClr val="0B5394"/>
                </a:solidFill>
              </a:rPr>
              <a:t>It </a:t>
            </a:r>
            <a:r>
              <a:rPr lang="en-US" sz="1200" dirty="0">
                <a:solidFill>
                  <a:srgbClr val="0B5394"/>
                </a:solidFill>
              </a:rPr>
              <a:t>is the act of thinking about and analyzing our actions and experiences in order to learn from them and improve our performance</a:t>
            </a:r>
            <a:r>
              <a:rPr lang="en-US" sz="1200" dirty="0" smtClean="0">
                <a:solidFill>
                  <a:srgbClr val="0B5394"/>
                </a:solidFill>
              </a:rPr>
              <a:t>.</a:t>
            </a:r>
            <a:endParaRPr lang="en-CA" sz="1200" dirty="0">
              <a:solidFill>
                <a:srgbClr val="0B5394"/>
              </a:solidFill>
              <a:latin typeface="Pangolin" panose="020B0604020202020204" charset="0"/>
            </a:endParaRPr>
          </a:p>
          <a:p>
            <a:pPr marL="17145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endParaRPr lang="en-US" sz="1200" dirty="0" smtClean="0"/>
          </a:p>
        </p:txBody>
      </p:sp>
      <p:sp>
        <p:nvSpPr>
          <p:cNvPr id="65" name="Google Shape;65;p17"/>
          <p:cNvSpPr txBox="1">
            <a:spLocks noGrp="1"/>
          </p:cNvSpPr>
          <p:nvPr>
            <p:ph type="body" idx="2"/>
          </p:nvPr>
        </p:nvSpPr>
        <p:spPr>
          <a:xfrm>
            <a:off x="1012078" y="3268789"/>
            <a:ext cx="2667397" cy="11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sz="1200" dirty="0" smtClean="0"/>
              <a:t>And can </a:t>
            </a:r>
            <a:r>
              <a:rPr lang="en-US" sz="1200" dirty="0"/>
              <a:t>be done individually or as part of a group, and can be applied to a wide range of professions.</a:t>
            </a:r>
            <a:endParaRPr sz="1200" dirty="0">
              <a:solidFill>
                <a:srgbClr val="99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990000"/>
              </a:solidFill>
            </a:endParaRPr>
          </a:p>
        </p:txBody>
      </p:sp>
      <p:sp>
        <p:nvSpPr>
          <p:cNvPr id="66" name="Google Shape;66;p17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67" name="Google Shape;67;p17" descr="Death_to_stock_communicate_hands_5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23228">
            <a:off x="6804238" y="514461"/>
            <a:ext cx="1607232" cy="160723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04;p51"/>
          <p:cNvSpPr/>
          <p:nvPr/>
        </p:nvSpPr>
        <p:spPr>
          <a:xfrm>
            <a:off x="2391193" y="2382098"/>
            <a:ext cx="839044" cy="833982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106">
            <a:off x="6761814" y="547544"/>
            <a:ext cx="1692082" cy="16868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22266" y="2454398"/>
            <a:ext cx="6965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48C26F"/>
                </a:solidFill>
                <a:latin typeface="Pangolin" panose="020B0604020202020204" charset="0"/>
              </a:rPr>
              <a:t>Present</a:t>
            </a:r>
            <a:endParaRPr lang="en-CA" sz="1000" dirty="0">
              <a:solidFill>
                <a:srgbClr val="48C26F"/>
              </a:solidFill>
              <a:latin typeface="Pangolin" panose="020B060402020202020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92363" y="2675978"/>
            <a:ext cx="445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FF6766"/>
                </a:solidFill>
                <a:latin typeface="Pangolin" panose="020B0604020202020204" charset="0"/>
              </a:rPr>
              <a:t>Past</a:t>
            </a:r>
            <a:endParaRPr lang="en-CA" sz="1000" dirty="0">
              <a:solidFill>
                <a:srgbClr val="FF6766"/>
              </a:solidFill>
              <a:latin typeface="Pangolin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797103" y="486177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Why is Reflective Practice important?</a:t>
            </a:r>
            <a:endParaRPr dirty="0"/>
          </a:p>
        </p:txBody>
      </p:sp>
      <p:sp>
        <p:nvSpPr>
          <p:cNvPr id="94" name="Google Shape;94;p21"/>
          <p:cNvSpPr txBox="1">
            <a:spLocks noGrp="1"/>
          </p:cNvSpPr>
          <p:nvPr>
            <p:ph type="body" idx="1"/>
          </p:nvPr>
        </p:nvSpPr>
        <p:spPr>
          <a:xfrm>
            <a:off x="866375" y="1304543"/>
            <a:ext cx="5626200" cy="30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It </a:t>
            </a:r>
            <a:r>
              <a:rPr lang="en-US" dirty="0"/>
              <a:t>allows us to learn from our experiences and mistakes, and to identify areas for improvement</a:t>
            </a:r>
            <a:r>
              <a:rPr lang="en-US" dirty="0" smtClean="0"/>
              <a:t>.</a:t>
            </a:r>
          </a:p>
          <a:p>
            <a:pPr lvl="0"/>
            <a:endParaRPr lang="en-US" dirty="0" smtClean="0"/>
          </a:p>
          <a:p>
            <a:pPr lvl="0"/>
            <a:r>
              <a:rPr lang="en-US" dirty="0"/>
              <a:t>It can lead to better </a:t>
            </a:r>
            <a:r>
              <a:rPr lang="en-US" dirty="0" smtClean="0"/>
              <a:t>decision-making and </a:t>
            </a:r>
            <a:r>
              <a:rPr lang="en-US" dirty="0"/>
              <a:t>increased </a:t>
            </a:r>
            <a:r>
              <a:rPr lang="en-US" dirty="0" smtClean="0"/>
              <a:t>self-awareness.</a:t>
            </a:r>
          </a:p>
          <a:p>
            <a:pPr lvl="0"/>
            <a:endParaRPr lang="en-US" dirty="0" smtClean="0"/>
          </a:p>
          <a:p>
            <a:pPr lvl="0"/>
            <a:r>
              <a:rPr lang="en-US" dirty="0"/>
              <a:t>In a business </a:t>
            </a:r>
            <a:r>
              <a:rPr lang="en-US" dirty="0" smtClean="0"/>
              <a:t>environment, </a:t>
            </a:r>
            <a:r>
              <a:rPr lang="en-US" dirty="0"/>
              <a:t>reflective practice can lead to improved customer </a:t>
            </a:r>
            <a:r>
              <a:rPr lang="en-US" dirty="0" smtClean="0"/>
              <a:t>service </a:t>
            </a:r>
            <a:r>
              <a:rPr lang="en-US" dirty="0"/>
              <a:t>and more effective teamwork.</a:t>
            </a:r>
            <a:endParaRPr dirty="0"/>
          </a:p>
        </p:txBody>
      </p:sp>
      <p:sp>
        <p:nvSpPr>
          <p:cNvPr id="95" name="Google Shape;95;p21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179">
            <a:off x="6777988" y="478353"/>
            <a:ext cx="1663899" cy="165237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>
            <a:spLocks noGrp="1"/>
          </p:cNvSpPr>
          <p:nvPr>
            <p:ph type="subTitle" idx="4294967295"/>
          </p:nvPr>
        </p:nvSpPr>
        <p:spPr>
          <a:xfrm>
            <a:off x="666314" y="1535997"/>
            <a:ext cx="4216118" cy="8789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564B4F"/>
                </a:solidFill>
              </a:rPr>
              <a:t>Improved problem-solving skills</a:t>
            </a:r>
          </a:p>
          <a:p>
            <a:r>
              <a:rPr lang="en-US" dirty="0">
                <a:solidFill>
                  <a:srgbClr val="564B4F"/>
                </a:solidFill>
              </a:rPr>
              <a:t>Enhanced learning and personal development</a:t>
            </a:r>
          </a:p>
          <a:p>
            <a:r>
              <a:rPr lang="en-US" dirty="0">
                <a:solidFill>
                  <a:srgbClr val="564B4F"/>
                </a:solidFill>
              </a:rPr>
              <a:t>Increased self-awareness and emotional intelligence</a:t>
            </a:r>
          </a:p>
          <a:p>
            <a:r>
              <a:rPr lang="en-US" dirty="0">
                <a:solidFill>
                  <a:srgbClr val="564B4F"/>
                </a:solidFill>
              </a:rPr>
              <a:t>Improved communication </a:t>
            </a:r>
            <a:r>
              <a:rPr lang="en-US" dirty="0" smtClean="0">
                <a:solidFill>
                  <a:srgbClr val="564B4F"/>
                </a:solidFill>
              </a:rPr>
              <a:t>skills</a:t>
            </a:r>
          </a:p>
          <a:p>
            <a:r>
              <a:rPr lang="en-US" dirty="0" smtClean="0">
                <a:solidFill>
                  <a:srgbClr val="564B4F"/>
                </a:solidFill>
              </a:rPr>
              <a:t>Increased </a:t>
            </a:r>
            <a:r>
              <a:rPr lang="en-US" dirty="0">
                <a:solidFill>
                  <a:srgbClr val="564B4F"/>
                </a:solidFill>
              </a:rPr>
              <a:t>creativity and innovation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07;p22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666314" y="514539"/>
            <a:ext cx="39416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Benefits of Reflective Practice</a:t>
            </a:r>
            <a:endParaRPr lang="en-CA" sz="2800" dirty="0">
              <a:latin typeface="Inconsolata" panose="020B0604020202020204" charset="0"/>
              <a:ea typeface="Inconsolata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170" y="991592"/>
            <a:ext cx="2683704" cy="268370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744896" y="2957945"/>
            <a:ext cx="7827350" cy="1797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CA" dirty="0">
                <a:solidFill>
                  <a:srgbClr val="7C9DE5"/>
                </a:solidFill>
              </a:rPr>
              <a:t>Steps for reflective practice:</a:t>
            </a:r>
            <a:endParaRPr b="1" dirty="0">
              <a:solidFill>
                <a:srgbClr val="7C9DE5"/>
              </a:solidFill>
            </a:endParaRPr>
          </a:p>
          <a:p>
            <a:r>
              <a:rPr lang="en-US" dirty="0">
                <a:solidFill>
                  <a:srgbClr val="7C9DE5"/>
                </a:solidFill>
              </a:rPr>
              <a:t>Describe the situation or experience</a:t>
            </a:r>
          </a:p>
          <a:p>
            <a:r>
              <a:rPr lang="en-US" dirty="0">
                <a:solidFill>
                  <a:srgbClr val="7C9DE5"/>
                </a:solidFill>
              </a:rPr>
              <a:t>Analyze the situation and consider what could have been done differently</a:t>
            </a:r>
          </a:p>
          <a:p>
            <a:r>
              <a:rPr lang="en-US" dirty="0">
                <a:solidFill>
                  <a:srgbClr val="7C9DE5"/>
                </a:solidFill>
              </a:rPr>
              <a:t>Evaluate the situation and identify what was learned</a:t>
            </a:r>
          </a:p>
          <a:p>
            <a:r>
              <a:rPr lang="en-US" dirty="0">
                <a:solidFill>
                  <a:srgbClr val="7C9DE5"/>
                </a:solidFill>
              </a:rPr>
              <a:t>Plan for future action</a:t>
            </a:r>
          </a:p>
        </p:txBody>
      </p:sp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665484" y="429086"/>
            <a:ext cx="5626200" cy="5471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How to do Reflective Practice</a:t>
            </a:r>
            <a:endParaRPr dirty="0"/>
          </a:p>
        </p:txBody>
      </p:sp>
      <p:sp>
        <p:nvSpPr>
          <p:cNvPr id="115" name="Google Shape;115;p23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44896" y="1050183"/>
            <a:ext cx="531646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8022F"/>
                </a:solidFill>
                <a:latin typeface="Inconsolata" panose="020B0604020202020204" charset="0"/>
                <a:ea typeface="Inconsolata" panose="020B0604020202020204" charset="0"/>
              </a:rPr>
              <a:t>There are several methods and templates that can be used for reflective practice, such as Gibbs' Reflective </a:t>
            </a:r>
            <a:r>
              <a:rPr lang="en-US" sz="1800" dirty="0">
                <a:solidFill>
                  <a:srgbClr val="F8022F"/>
                </a:solidFill>
                <a:latin typeface="Inconsolata" panose="020B0604020202020204" charset="0"/>
                <a:ea typeface="Inconsolata" panose="020B0604020202020204" charset="0"/>
              </a:rPr>
              <a:t>Cycle</a:t>
            </a:r>
            <a:r>
              <a:rPr lang="en-US" sz="1600" dirty="0">
                <a:solidFill>
                  <a:srgbClr val="F8022F"/>
                </a:solidFill>
                <a:latin typeface="Inconsolata" panose="020B0604020202020204" charset="0"/>
                <a:ea typeface="Inconsolata" panose="020B0604020202020204" charset="0"/>
              </a:rPr>
              <a:t>, Kolb's Learning Cycle, and </a:t>
            </a:r>
            <a:r>
              <a:rPr lang="en-US" sz="1600" dirty="0" err="1">
                <a:solidFill>
                  <a:srgbClr val="F8022F"/>
                </a:solidFill>
                <a:latin typeface="Inconsolata" panose="020B0604020202020204" charset="0"/>
                <a:ea typeface="Inconsolata" panose="020B0604020202020204" charset="0"/>
              </a:rPr>
              <a:t>Borton's</a:t>
            </a:r>
            <a:r>
              <a:rPr lang="en-US" sz="1600" dirty="0">
                <a:solidFill>
                  <a:srgbClr val="F8022F"/>
                </a:solidFill>
                <a:latin typeface="Inconsolata" panose="020B0604020202020204" charset="0"/>
                <a:ea typeface="Inconsolata" panose="020B0604020202020204" charset="0"/>
              </a:rPr>
              <a:t> Framework</a:t>
            </a:r>
            <a:r>
              <a:rPr lang="en-US" sz="1600" dirty="0" smtClean="0">
                <a:solidFill>
                  <a:srgbClr val="F8022F"/>
                </a:solidFill>
                <a:latin typeface="Inconsolata" panose="020B0604020202020204" charset="0"/>
                <a:ea typeface="Inconsolata" panose="020B0604020202020204" charset="0"/>
              </a:rPr>
              <a:t>.</a:t>
            </a:r>
          </a:p>
          <a:p>
            <a:endParaRPr lang="en-US" sz="1600" dirty="0" smtClean="0">
              <a:solidFill>
                <a:srgbClr val="F8022F"/>
              </a:solidFill>
              <a:latin typeface="Inconsolata" panose="020B0604020202020204" charset="0"/>
              <a:ea typeface="Inconsolata" panose="020B0604020202020204" charset="0"/>
            </a:endParaRPr>
          </a:p>
          <a:p>
            <a:r>
              <a:rPr lang="en-US" sz="1600" dirty="0">
                <a:solidFill>
                  <a:srgbClr val="F8022F"/>
                </a:solidFill>
                <a:latin typeface="Inconsolata" panose="020B0604020202020204" charset="0"/>
                <a:ea typeface="Inconsolata" panose="020B0604020202020204" charset="0"/>
              </a:rPr>
              <a:t>It's important to choose a method that works best for you or your team.</a:t>
            </a:r>
            <a:endParaRPr lang="en-CA" sz="1600" dirty="0">
              <a:solidFill>
                <a:srgbClr val="F8022F"/>
              </a:solidFill>
              <a:latin typeface="Inconsolata" panose="020B0604020202020204" charset="0"/>
              <a:ea typeface="Inconsolata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272">
            <a:off x="6752359" y="467471"/>
            <a:ext cx="1717964" cy="17179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 idx="4294967295"/>
          </p:nvPr>
        </p:nvSpPr>
        <p:spPr>
          <a:xfrm>
            <a:off x="2663400" y="3873625"/>
            <a:ext cx="3621900" cy="9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rgbClr val="0B5394"/>
                </a:solidFill>
                <a:latin typeface="Pangolin"/>
                <a:ea typeface="Pangolin"/>
                <a:cs typeface="Pangolin"/>
                <a:sym typeface="Pangolin"/>
              </a:rPr>
              <a:t>General Reflective Process</a:t>
            </a:r>
            <a:endParaRPr sz="1800" dirty="0">
              <a:solidFill>
                <a:srgbClr val="0B5394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9" name="Google Shape;139;p26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689" y="620779"/>
            <a:ext cx="6158347" cy="33636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67689" y="620779"/>
            <a:ext cx="415636" cy="4156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10400" y="620779"/>
            <a:ext cx="415636" cy="4156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6696" y="3568825"/>
            <a:ext cx="415636" cy="4156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10400" y="3568825"/>
            <a:ext cx="415636" cy="41563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xfrm>
            <a:off x="755072" y="418942"/>
            <a:ext cx="3966600" cy="4106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CA" dirty="0"/>
              <a:t>Reflective Practice Activity</a:t>
            </a:r>
            <a:endParaRPr dirty="0"/>
          </a:p>
        </p:txBody>
      </p:sp>
      <p:sp>
        <p:nvSpPr>
          <p:cNvPr id="131" name="Google Shape;131;p25"/>
          <p:cNvSpPr txBox="1">
            <a:spLocks noGrp="1"/>
          </p:cNvSpPr>
          <p:nvPr>
            <p:ph type="body" idx="1"/>
          </p:nvPr>
        </p:nvSpPr>
        <p:spPr>
          <a:xfrm>
            <a:off x="339649" y="726918"/>
            <a:ext cx="5098008" cy="2729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dirty="0"/>
              <a:t>	</a:t>
            </a:r>
            <a:r>
              <a:rPr lang="en-US" dirty="0" smtClean="0"/>
              <a:t>	Gratitude Journal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 smtClean="0"/>
              <a:t>Get the </a:t>
            </a:r>
            <a:r>
              <a:rPr lang="en-US" sz="1400" dirty="0"/>
              <a:t>notebook and set aside a few </a:t>
            </a:r>
            <a:r>
              <a:rPr lang="en-US" sz="1400" dirty="0" smtClean="0"/>
              <a:t>minutes </a:t>
            </a:r>
            <a:r>
              <a:rPr lang="en-US" sz="1400" dirty="0"/>
              <a:t>for </a:t>
            </a:r>
            <a:r>
              <a:rPr lang="en-US" sz="1400" dirty="0" smtClean="0"/>
              <a:t>this activity.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/>
              <a:t>Write down </a:t>
            </a:r>
            <a:r>
              <a:rPr lang="en-US" sz="1400" dirty="0" smtClean="0"/>
              <a:t>Five </a:t>
            </a:r>
            <a:r>
              <a:rPr lang="en-US" sz="1400" dirty="0"/>
              <a:t>things you are grateful for </a:t>
            </a:r>
            <a:r>
              <a:rPr lang="en-US" sz="1400" dirty="0" smtClean="0"/>
              <a:t>this week. </a:t>
            </a:r>
            <a:r>
              <a:rPr lang="en-US" sz="1400" dirty="0"/>
              <a:t>They can be small things like a good cup of coffee, a kind word from a friend, or a beautiful sunset</a:t>
            </a:r>
            <a:r>
              <a:rPr lang="en-US" sz="14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/>
              <a:t>Reflect on why you are grateful for each item on your list. What positive impact did it have on </a:t>
            </a:r>
            <a:r>
              <a:rPr lang="en-US" sz="1400" dirty="0" smtClean="0"/>
              <a:t>your particular week </a:t>
            </a:r>
            <a:r>
              <a:rPr lang="en-US" sz="1400" dirty="0"/>
              <a:t>or your life</a:t>
            </a:r>
            <a:r>
              <a:rPr lang="en-US" sz="1400" dirty="0" smtClean="0"/>
              <a:t>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/>
              <a:t>At the </a:t>
            </a:r>
            <a:r>
              <a:rPr lang="en-US" sz="1400" dirty="0" smtClean="0"/>
              <a:t>end, </a:t>
            </a:r>
            <a:r>
              <a:rPr lang="en-US" sz="1400" dirty="0"/>
              <a:t>take a look back at your entries. What patterns or themes emerge? Do you notice any changes in your overall mood or outlook?</a:t>
            </a:r>
          </a:p>
        </p:txBody>
      </p:sp>
      <p:sp>
        <p:nvSpPr>
          <p:cNvPr id="133" name="Google Shape;133;p25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378">
            <a:off x="5437657" y="521601"/>
            <a:ext cx="2917387" cy="291738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5072" y="3661579"/>
            <a:ext cx="446116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>
                <a:solidFill>
                  <a:schemeClr val="bg2">
                    <a:lumMod val="60000"/>
                    <a:lumOff val="40000"/>
                  </a:schemeClr>
                </a:solidFill>
                <a:latin typeface="Pangolin" panose="020B0604020202020204" charset="0"/>
              </a:rPr>
              <a:t>This activity can help you cultivate a more positive outlook on life and appreciate the good things, no matter how small, that happen each day. It's also a great way to practice reflection in a short and enjoyable way.</a:t>
            </a:r>
            <a:endParaRPr lang="en-CA" sz="1300" dirty="0">
              <a:solidFill>
                <a:schemeClr val="bg2">
                  <a:lumMod val="60000"/>
                  <a:lumOff val="40000"/>
                </a:schemeClr>
              </a:solidFill>
              <a:latin typeface="Pangolin" panose="020B060402020202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866375" y="358375"/>
            <a:ext cx="7567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Tips for Effective Reflective Practice</a:t>
            </a:r>
            <a:endParaRPr dirty="0"/>
          </a:p>
        </p:txBody>
      </p:sp>
      <p:sp>
        <p:nvSpPr>
          <p:cNvPr id="122" name="Google Shape;122;p24"/>
          <p:cNvSpPr txBox="1">
            <a:spLocks noGrp="1"/>
          </p:cNvSpPr>
          <p:nvPr>
            <p:ph type="body" idx="1"/>
          </p:nvPr>
        </p:nvSpPr>
        <p:spPr>
          <a:xfrm>
            <a:off x="866375" y="1858146"/>
            <a:ext cx="2439300" cy="17648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dirty="0" smtClean="0"/>
              <a:t>Set </a:t>
            </a:r>
            <a:r>
              <a:rPr lang="en-US" dirty="0"/>
              <a:t>dedicated time for </a:t>
            </a:r>
            <a:r>
              <a:rPr lang="en-US" dirty="0" smtClean="0"/>
              <a:t>reflection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dirty="0"/>
              <a:t>Be open to </a:t>
            </a:r>
            <a:r>
              <a:rPr lang="en-US" dirty="0" smtClean="0"/>
              <a:t>criticisms and feedback</a:t>
            </a:r>
            <a:endParaRPr lang="en-US" dirty="0"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2"/>
          </p:nvPr>
        </p:nvSpPr>
        <p:spPr>
          <a:xfrm>
            <a:off x="3430687" y="1858146"/>
            <a:ext cx="2439300" cy="17648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dirty="0"/>
              <a:t>Practice active listening and </a:t>
            </a:r>
            <a:r>
              <a:rPr lang="en-US" dirty="0" smtClean="0"/>
              <a:t>empathy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dirty="0"/>
              <a:t>Use a structured </a:t>
            </a:r>
            <a:r>
              <a:rPr lang="en-US" dirty="0" smtClean="0"/>
              <a:t>reflection method</a:t>
            </a:r>
            <a:endParaRPr dirty="0"/>
          </a:p>
        </p:txBody>
      </p:sp>
      <p:sp>
        <p:nvSpPr>
          <p:cNvPr id="124" name="Google Shape;124;p24"/>
          <p:cNvSpPr txBox="1">
            <a:spLocks noGrp="1"/>
          </p:cNvSpPr>
          <p:nvPr>
            <p:ph type="body" idx="3"/>
          </p:nvPr>
        </p:nvSpPr>
        <p:spPr>
          <a:xfrm>
            <a:off x="5994999" y="1858146"/>
            <a:ext cx="2439300" cy="21804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dirty="0"/>
              <a:t>Reflect regularly, not just after major </a:t>
            </a:r>
            <a:r>
              <a:rPr lang="en-US" dirty="0" smtClean="0"/>
              <a:t>incidents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dirty="0"/>
              <a:t>Use reflection to inform future action and decision-making</a:t>
            </a:r>
            <a:endParaRPr dirty="0"/>
          </a:p>
        </p:txBody>
      </p:sp>
      <p:sp>
        <p:nvSpPr>
          <p:cNvPr id="125" name="Google Shape;125;p24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5"/>
          <p:cNvSpPr txBox="1">
            <a:spLocks noGrp="1"/>
          </p:cNvSpPr>
          <p:nvPr>
            <p:ph type="title" idx="4294967295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Conclusion</a:t>
            </a:r>
            <a:endParaRPr dirty="0"/>
          </a:p>
        </p:txBody>
      </p:sp>
      <p:sp>
        <p:nvSpPr>
          <p:cNvPr id="390" name="Google Shape;390;p45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91" name="Google Shape;391;p45"/>
          <p:cNvSpPr/>
          <p:nvPr/>
        </p:nvSpPr>
        <p:spPr>
          <a:xfrm>
            <a:off x="968150" y="1353375"/>
            <a:ext cx="3538800" cy="133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lvl="0"/>
            <a:r>
              <a:rPr lang="en-CA" b="1" dirty="0">
                <a:solidFill>
                  <a:srgbClr val="1128FF"/>
                </a:solidFill>
                <a:latin typeface="Pangolin" panose="020B0604020202020204" charset="0"/>
              </a:rPr>
              <a:t>Recap of key </a:t>
            </a:r>
            <a:r>
              <a:rPr lang="en-CA" b="1" dirty="0" smtClean="0">
                <a:solidFill>
                  <a:srgbClr val="1128FF"/>
                </a:solidFill>
                <a:latin typeface="Pangolin" panose="020B0604020202020204" charset="0"/>
              </a:rPr>
              <a:t>points</a:t>
            </a:r>
          </a:p>
          <a:p>
            <a:pPr lvl="0"/>
            <a:endParaRPr lang="en-CA" b="1" dirty="0">
              <a:solidFill>
                <a:srgbClr val="1128FF"/>
              </a:solidFill>
              <a:latin typeface="Pangolin" panose="020B0604020202020204" charset="0"/>
              <a:ea typeface="Pangolin"/>
              <a:cs typeface="Pangolin"/>
              <a:sym typeface="Pangolin"/>
            </a:endParaRPr>
          </a:p>
          <a:p>
            <a:pPr lvl="0"/>
            <a:r>
              <a:rPr lang="en-CA" dirty="0" smtClean="0">
                <a:solidFill>
                  <a:srgbClr val="1128FF"/>
                </a:solidFill>
                <a:latin typeface="Pangolin" panose="020B0604020202020204" charset="0"/>
                <a:ea typeface="Pangolin"/>
                <a:cs typeface="Pangolin"/>
                <a:sym typeface="Pangolin"/>
              </a:rPr>
              <a:t>Reflective Practice, benefits,  steps, activity</a:t>
            </a:r>
            <a:endParaRPr dirty="0">
              <a:solidFill>
                <a:srgbClr val="1128FF"/>
              </a:solidFill>
              <a:latin typeface="Pangolin" panose="020B0604020202020204" charset="0"/>
              <a:ea typeface="Pangolin"/>
              <a:cs typeface="Pangolin"/>
              <a:sym typeface="Pangolin"/>
            </a:endParaRPr>
          </a:p>
        </p:txBody>
      </p:sp>
      <p:sp>
        <p:nvSpPr>
          <p:cNvPr id="392" name="Google Shape;392;p45"/>
          <p:cNvSpPr/>
          <p:nvPr/>
        </p:nvSpPr>
        <p:spPr>
          <a:xfrm>
            <a:off x="4653268" y="1353375"/>
            <a:ext cx="3538800" cy="133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lvl="0" algn="r">
              <a:buClr>
                <a:schemeClr val="dk1"/>
              </a:buClr>
              <a:buSzPts val="1100"/>
            </a:pPr>
            <a:r>
              <a:rPr lang="en-CA" b="1" dirty="0">
                <a:solidFill>
                  <a:srgbClr val="FFBA3F"/>
                </a:solidFill>
                <a:latin typeface="Pangolin" panose="020B0604020202020204" charset="0"/>
              </a:rPr>
              <a:t>Emphasis</a:t>
            </a:r>
            <a:endParaRPr b="1" dirty="0">
              <a:solidFill>
                <a:srgbClr val="FFBA3F"/>
              </a:solidFill>
              <a:latin typeface="Pangolin" panose="020B0604020202020204" charset="0"/>
              <a:ea typeface="Pangolin"/>
              <a:cs typeface="Pangolin"/>
              <a:sym typeface="Pangolin"/>
            </a:endParaRPr>
          </a:p>
          <a:p>
            <a:pPr lvl="0" algn="r">
              <a:spcBef>
                <a:spcPts val="60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FFBA3F"/>
                </a:solidFill>
                <a:latin typeface="Pangolin" panose="020B0604020202020204" charset="0"/>
              </a:rPr>
              <a:t>On </a:t>
            </a:r>
            <a:r>
              <a:rPr lang="en-US" dirty="0">
                <a:solidFill>
                  <a:srgbClr val="FFBA3F"/>
                </a:solidFill>
                <a:latin typeface="Pangolin" panose="020B0604020202020204" charset="0"/>
              </a:rPr>
              <a:t>the importance of reflective practice for personal and professional growth</a:t>
            </a:r>
            <a:endParaRPr lang="en-US" dirty="0">
              <a:solidFill>
                <a:srgbClr val="FFBA3F"/>
              </a:solidFill>
              <a:latin typeface="Pangolin" panose="020B0604020202020204" charset="0"/>
              <a:ea typeface="Pangolin"/>
              <a:cs typeface="Pangolin"/>
              <a:sym typeface="Pangolin"/>
            </a:endParaRPr>
          </a:p>
        </p:txBody>
      </p:sp>
      <p:sp>
        <p:nvSpPr>
          <p:cNvPr id="393" name="Google Shape;393;p45"/>
          <p:cNvSpPr/>
          <p:nvPr/>
        </p:nvSpPr>
        <p:spPr>
          <a:xfrm>
            <a:off x="968150" y="2832801"/>
            <a:ext cx="3538800" cy="133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lvl="0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 smtClean="0">
                <a:solidFill>
                  <a:srgbClr val="00B050"/>
                </a:solidFill>
                <a:latin typeface="Pangolin" panose="020B0604020202020204" charset="0"/>
              </a:rPr>
              <a:t>To </a:t>
            </a:r>
            <a:r>
              <a:rPr lang="en-US" dirty="0">
                <a:solidFill>
                  <a:srgbClr val="00B050"/>
                </a:solidFill>
                <a:latin typeface="Pangolin" panose="020B0604020202020204" charset="0"/>
              </a:rPr>
              <a:t>incorporate reflective practice into daily work </a:t>
            </a:r>
            <a:r>
              <a:rPr lang="en-US" dirty="0" smtClean="0">
                <a:solidFill>
                  <a:srgbClr val="00B050"/>
                </a:solidFill>
                <a:latin typeface="Pangolin" panose="020B0604020202020204" charset="0"/>
              </a:rPr>
              <a:t>routines</a:t>
            </a:r>
          </a:p>
          <a:p>
            <a:pPr lvl="0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CA" b="1" dirty="0" smtClean="0">
                <a:solidFill>
                  <a:srgbClr val="00B050"/>
                </a:solidFill>
                <a:latin typeface="Pangolin" panose="020B0604020202020204" charset="0"/>
              </a:rPr>
              <a:t>Encouragement</a:t>
            </a:r>
            <a:endParaRPr b="1" dirty="0">
              <a:solidFill>
                <a:srgbClr val="00B050"/>
              </a:solidFill>
              <a:latin typeface="Pangolin" panose="020B0604020202020204" charset="0"/>
              <a:ea typeface="Pangolin"/>
              <a:cs typeface="Pangolin"/>
              <a:sym typeface="Pangolin"/>
            </a:endParaRPr>
          </a:p>
        </p:txBody>
      </p:sp>
      <p:sp>
        <p:nvSpPr>
          <p:cNvPr id="394" name="Google Shape;394;p45"/>
          <p:cNvSpPr/>
          <p:nvPr/>
        </p:nvSpPr>
        <p:spPr>
          <a:xfrm>
            <a:off x="4653268" y="2832801"/>
            <a:ext cx="3538800" cy="133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endParaRPr lang="en" b="1" dirty="0" smtClean="0">
              <a:solidFill>
                <a:schemeClr val="dk1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endParaRPr lang="en" b="1" dirty="0">
              <a:solidFill>
                <a:srgbClr val="6AD8D6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CA" b="1" dirty="0" smtClean="0">
                <a:solidFill>
                  <a:srgbClr val="6AD8D6"/>
                </a:solidFill>
                <a:latin typeface="Pangolin"/>
                <a:ea typeface="Pangolin"/>
                <a:cs typeface="Pangolin"/>
                <a:sym typeface="Pangolin"/>
              </a:rPr>
              <a:t>Summarize</a:t>
            </a:r>
            <a:endParaRPr lang="en" b="1" dirty="0" smtClean="0">
              <a:solidFill>
                <a:srgbClr val="6AD8D6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 smtClean="0">
                <a:solidFill>
                  <a:srgbClr val="6AD8D6"/>
                </a:solidFill>
                <a:latin typeface="Pangolin"/>
                <a:ea typeface="Pangolin"/>
                <a:cs typeface="Pangolin"/>
                <a:sym typeface="Pangolin"/>
              </a:rPr>
              <a:t>Conclude</a:t>
            </a:r>
            <a:endParaRPr dirty="0">
              <a:solidFill>
                <a:srgbClr val="6AD8D6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395" name="Google Shape;395;p45"/>
          <p:cNvSpPr/>
          <p:nvPr/>
        </p:nvSpPr>
        <p:spPr>
          <a:xfrm>
            <a:off x="3491063" y="1668853"/>
            <a:ext cx="2033400" cy="2033400"/>
          </a:xfrm>
          <a:prstGeom prst="pie">
            <a:avLst>
              <a:gd name="adj1" fmla="val 10788866"/>
              <a:gd name="adj2" fmla="val 16200000"/>
            </a:avLst>
          </a:prstGeom>
          <a:solidFill>
            <a:srgbClr val="1128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45"/>
          <p:cNvSpPr/>
          <p:nvPr/>
        </p:nvSpPr>
        <p:spPr>
          <a:xfrm rot="5400000">
            <a:off x="3637752" y="1668853"/>
            <a:ext cx="2033400" cy="2033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45"/>
          <p:cNvSpPr/>
          <p:nvPr/>
        </p:nvSpPr>
        <p:spPr>
          <a:xfrm rot="10800000">
            <a:off x="3637752" y="1816706"/>
            <a:ext cx="2033400" cy="20334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45"/>
          <p:cNvSpPr/>
          <p:nvPr/>
        </p:nvSpPr>
        <p:spPr>
          <a:xfrm rot="-5400000">
            <a:off x="3491063" y="1816706"/>
            <a:ext cx="2033400" cy="2033400"/>
          </a:xfrm>
          <a:prstGeom prst="pie">
            <a:avLst>
              <a:gd name="adj1" fmla="val 10788865"/>
              <a:gd name="adj2" fmla="val 16222800"/>
            </a:avLst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5"/>
          <p:cNvSpPr/>
          <p:nvPr/>
        </p:nvSpPr>
        <p:spPr>
          <a:xfrm>
            <a:off x="4035421" y="2093027"/>
            <a:ext cx="222386" cy="3346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CA" b="1" dirty="0">
                <a:solidFill>
                  <a:schemeClr val="lt1"/>
                </a:solidFill>
                <a:latin typeface="Inconsolata"/>
              </a:rPr>
              <a:t>R</a:t>
            </a:r>
            <a:endParaRPr b="1" i="0" dirty="0">
              <a:ln>
                <a:noFill/>
              </a:ln>
              <a:solidFill>
                <a:schemeClr val="lt1"/>
              </a:solidFill>
              <a:latin typeface="Inconsolata"/>
            </a:endParaRPr>
          </a:p>
        </p:txBody>
      </p:sp>
      <p:sp>
        <p:nvSpPr>
          <p:cNvPr id="400" name="Google Shape;400;p45"/>
          <p:cNvSpPr/>
          <p:nvPr/>
        </p:nvSpPr>
        <p:spPr>
          <a:xfrm>
            <a:off x="4889856" y="2099521"/>
            <a:ext cx="252002" cy="3237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CA" b="1" dirty="0">
                <a:solidFill>
                  <a:schemeClr val="lt1"/>
                </a:solidFill>
                <a:latin typeface="Inconsolata"/>
              </a:rPr>
              <a:t>E</a:t>
            </a:r>
            <a:endParaRPr b="1" i="0" dirty="0">
              <a:ln>
                <a:noFill/>
              </a:ln>
              <a:solidFill>
                <a:schemeClr val="lt1"/>
              </a:solidFill>
              <a:latin typeface="Inconsolata"/>
            </a:endParaRPr>
          </a:p>
        </p:txBody>
      </p:sp>
      <p:sp>
        <p:nvSpPr>
          <p:cNvPr id="401" name="Google Shape;401;p45"/>
          <p:cNvSpPr/>
          <p:nvPr/>
        </p:nvSpPr>
        <p:spPr>
          <a:xfrm>
            <a:off x="4006324" y="3023820"/>
            <a:ext cx="241611" cy="3346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CA" b="1" dirty="0">
                <a:solidFill>
                  <a:schemeClr val="lt1"/>
                </a:solidFill>
                <a:latin typeface="Inconsolata"/>
              </a:rPr>
              <a:t>E</a:t>
            </a:r>
            <a:endParaRPr b="1" i="0" dirty="0">
              <a:ln>
                <a:noFill/>
              </a:ln>
              <a:solidFill>
                <a:schemeClr val="lt1"/>
              </a:solidFill>
              <a:latin typeface="Inconsolata"/>
            </a:endParaRPr>
          </a:p>
        </p:txBody>
      </p:sp>
      <p:sp>
        <p:nvSpPr>
          <p:cNvPr id="402" name="Google Shape;402;p45"/>
          <p:cNvSpPr/>
          <p:nvPr/>
        </p:nvSpPr>
        <p:spPr>
          <a:xfrm>
            <a:off x="4985981" y="3030314"/>
            <a:ext cx="235375" cy="3237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CA" b="1" dirty="0">
                <a:solidFill>
                  <a:schemeClr val="lt1"/>
                </a:solidFill>
                <a:latin typeface="Inconsolata"/>
              </a:rPr>
              <a:t>C</a:t>
            </a:r>
            <a:endParaRPr b="1" i="0" dirty="0">
              <a:ln>
                <a:noFill/>
              </a:ln>
              <a:solidFill>
                <a:schemeClr val="lt1"/>
              </a:solidFill>
              <a:latin typeface="Inconsolat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aques template">
  <a:themeElements>
    <a:clrScheme name="Custom 347">
      <a:dk1>
        <a:srgbClr val="434343"/>
      </a:dk1>
      <a:lt1>
        <a:srgbClr val="FFFFFF"/>
      </a:lt1>
      <a:dk2>
        <a:srgbClr val="0B5394"/>
      </a:dk2>
      <a:lt2>
        <a:srgbClr val="D5DDE4"/>
      </a:lt2>
      <a:accent1>
        <a:srgbClr val="55AAEE"/>
      </a:accent1>
      <a:accent2>
        <a:srgbClr val="FFBA3F"/>
      </a:accent2>
      <a:accent3>
        <a:srgbClr val="BDE06C"/>
      </a:accent3>
      <a:accent4>
        <a:srgbClr val="6AD8D6"/>
      </a:accent4>
      <a:accent5>
        <a:srgbClr val="AE98E4"/>
      </a:accent5>
      <a:accent6>
        <a:srgbClr val="F55A5A"/>
      </a:accent6>
      <a:hlink>
        <a:srgbClr val="43434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519</Words>
  <Application>Microsoft Office PowerPoint</Application>
  <PresentationFormat>On-screen Show (16:9)</PresentationFormat>
  <Paragraphs>99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Wingdings</vt:lpstr>
      <vt:lpstr>Pangolin</vt:lpstr>
      <vt:lpstr>Inconsolata</vt:lpstr>
      <vt:lpstr>Jaques template</vt:lpstr>
      <vt:lpstr>Reflective Practice in the Workplace</vt:lpstr>
      <vt:lpstr>Reflective Practice?</vt:lpstr>
      <vt:lpstr>Why is Reflective Practice important?</vt:lpstr>
      <vt:lpstr>PowerPoint Presentation</vt:lpstr>
      <vt:lpstr>How to do Reflective Practice</vt:lpstr>
      <vt:lpstr>General Reflective Process</vt:lpstr>
      <vt:lpstr>Reflective Practice Activity</vt:lpstr>
      <vt:lpstr>Tips for Effective Reflective Practice</vt:lpstr>
      <vt:lpstr>Conclusion</vt:lpstr>
      <vt:lpstr>Thank you!</vt:lpstr>
      <vt:lpstr>PowerPoint Presentation</vt:lpstr>
      <vt:lpstr>Team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Reflective Practice in the Workplace</dc:title>
  <dc:creator>Ujjwal Poudel</dc:creator>
  <cp:lastModifiedBy>Ujjwal Poudel</cp:lastModifiedBy>
  <cp:revision>31</cp:revision>
  <dcterms:modified xsi:type="dcterms:W3CDTF">2023-03-22T21:24:56Z</dcterms:modified>
</cp:coreProperties>
</file>